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7" r:id="rId26"/>
    <p:sldId id="282" r:id="rId27"/>
    <p:sldId id="283" r:id="rId28"/>
    <p:sldId id="284" r:id="rId29"/>
    <p:sldId id="285" r:id="rId30"/>
    <p:sldId id="286" r:id="rId31"/>
    <p:sldId id="288" r:id="rId32"/>
    <p:sldId id="289" r:id="rId3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87867"/>
  </p:normalViewPr>
  <p:slideViewPr>
    <p:cSldViewPr>
      <p:cViewPr varScale="1">
        <p:scale>
          <a:sx n="67" d="100"/>
          <a:sy n="67" d="100"/>
        </p:scale>
        <p:origin x="168" y="1312"/>
      </p:cViewPr>
      <p:guideLst>
        <p:guide orient="horz" pos="2156"/>
        <p:guide pos="2876"/>
      </p:guideLst>
    </p:cSldViewPr>
  </p:slideViewPr>
  <p:notesTextViewPr>
    <p:cViewPr>
      <p:scale>
        <a:sx n="104" d="100"/>
        <a:sy n="104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8DF959-B5F5-48EB-99CA-AA0393C221AC}" type="datetime1">
              <a:rPr lang="ko-KR" altLang="en-US"/>
              <a:pPr>
                <a:defRPr/>
              </a:pPr>
              <a:t>2019. 12. 3.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C06DEDA-4E91-4130-86EE-EFBCFEBE3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/>
              <a:t>그림 다시 그리기</a:t>
            </a:r>
          </a:p>
          <a:p>
            <a:pPr>
              <a:defRPr/>
            </a:pPr>
            <a:r>
              <a:rPr lang="ko-KR" altLang="en-US"/>
              <a:t>mobility</a:t>
            </a:r>
          </a:p>
          <a:p>
            <a:pPr>
              <a:defRPr/>
            </a:pPr>
            <a:r>
              <a:rPr lang="ko-KR" altLang="en-US"/>
              <a:t>Hand over - 전달. 안끊어지고</a:t>
            </a:r>
          </a:p>
          <a:p>
            <a:pPr>
              <a:defRPr/>
            </a:pPr>
            <a:r>
              <a:rPr lang="ko-KR" altLang="en-US"/>
              <a:t>hand off - 데이터 오갈때 hand off는 아얘 끊어졌다가 연결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Data plane</a:t>
            </a:r>
          </a:p>
          <a:p>
            <a:pPr>
              <a:defRPr/>
            </a:pPr>
            <a:r>
              <a:rPr lang="ko-KR" altLang="en-US"/>
              <a:t>Control plane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Sytem Arch - </a:t>
            </a:r>
          </a:p>
          <a:p>
            <a:pPr>
              <a:defRPr/>
            </a:pPr>
            <a:r>
              <a:rPr lang="ko-KR" altLang="en-US"/>
              <a:t>Frame work - control data 둘다 포함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기술이 어디에 속하는지가 제일 중요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mobility - 뜻 정확히 알기,( 100% 움직임에도 불구 통신되게 해주는 것)</a:t>
            </a:r>
          </a:p>
          <a:p>
            <a:pPr>
              <a:defRPr/>
            </a:pPr>
            <a:r>
              <a:rPr lang="ko-KR" altLang="en-US"/>
              <a:t>scalibility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D3D31D5-E5B4-4D41-94F9-5DA657F83A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598488"/>
            <a:ext cx="8001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A3AEFF-32ED-4A28-B5AA-A9714AEB096F}"/>
              </a:ext>
            </a:extLst>
          </p:cNvPr>
          <p:cNvSpPr/>
          <p:nvPr userDrawn="1"/>
        </p:nvSpPr>
        <p:spPr>
          <a:xfrm rot="2700000">
            <a:off x="1818482" y="3479006"/>
            <a:ext cx="179388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825EE7-A938-4692-B4FA-7CB6C7C0A140}"/>
              </a:ext>
            </a:extLst>
          </p:cNvPr>
          <p:cNvSpPr/>
          <p:nvPr userDrawn="1"/>
        </p:nvSpPr>
        <p:spPr>
          <a:xfrm rot="2700000">
            <a:off x="2073275" y="3479800"/>
            <a:ext cx="179388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9A7C4-FB95-4D5F-8E79-C55F4F154369}"/>
              </a:ext>
            </a:extLst>
          </p:cNvPr>
          <p:cNvSpPr/>
          <p:nvPr userDrawn="1"/>
        </p:nvSpPr>
        <p:spPr>
          <a:xfrm rot="2700000">
            <a:off x="1573213" y="3479800"/>
            <a:ext cx="179388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04CB7A-D3FD-4481-ACCA-94D4199CE8E3}"/>
              </a:ext>
            </a:extLst>
          </p:cNvPr>
          <p:cNvSpPr/>
          <p:nvPr userDrawn="1"/>
        </p:nvSpPr>
        <p:spPr>
          <a:xfrm rot="2700000">
            <a:off x="2318544" y="3479006"/>
            <a:ext cx="179388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D925B-FE8B-4D31-812A-8D102A5A821B}"/>
              </a:ext>
            </a:extLst>
          </p:cNvPr>
          <p:cNvSpPr/>
          <p:nvPr userDrawn="1"/>
        </p:nvSpPr>
        <p:spPr>
          <a:xfrm rot="2700000">
            <a:off x="573088" y="3479800"/>
            <a:ext cx="179388" cy="179387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5C250B-E78E-4BB9-A62D-E9D8CBFFEF9D}"/>
              </a:ext>
            </a:extLst>
          </p:cNvPr>
          <p:cNvSpPr/>
          <p:nvPr userDrawn="1"/>
        </p:nvSpPr>
        <p:spPr>
          <a:xfrm rot="2700000">
            <a:off x="818357" y="3479006"/>
            <a:ext cx="179388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D91D9-1B69-46DE-9C1E-823CA2DF3E52}"/>
              </a:ext>
            </a:extLst>
          </p:cNvPr>
          <p:cNvSpPr/>
          <p:nvPr userDrawn="1"/>
        </p:nvSpPr>
        <p:spPr>
          <a:xfrm rot="2700000">
            <a:off x="318294" y="3479006"/>
            <a:ext cx="179388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2ABCAE-9B27-4C01-9D68-D80847F03A17}"/>
              </a:ext>
            </a:extLst>
          </p:cNvPr>
          <p:cNvSpPr/>
          <p:nvPr userDrawn="1"/>
        </p:nvSpPr>
        <p:spPr>
          <a:xfrm rot="2700000">
            <a:off x="73025" y="3479800"/>
            <a:ext cx="179388" cy="179388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0656C-0EFE-4918-9F1B-D53C883861A1}"/>
              </a:ext>
            </a:extLst>
          </p:cNvPr>
          <p:cNvSpPr/>
          <p:nvPr userDrawn="1"/>
        </p:nvSpPr>
        <p:spPr>
          <a:xfrm rot="2700000">
            <a:off x="1073150" y="3479800"/>
            <a:ext cx="179388" cy="179388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8DEEC3-A672-4E3D-B3B2-FF28707906B5}"/>
              </a:ext>
            </a:extLst>
          </p:cNvPr>
          <p:cNvSpPr/>
          <p:nvPr userDrawn="1"/>
        </p:nvSpPr>
        <p:spPr>
          <a:xfrm rot="2700000">
            <a:off x="1318419" y="3479006"/>
            <a:ext cx="179388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E40AAC-D68D-4A39-9F37-805A1BCCA198}"/>
              </a:ext>
            </a:extLst>
          </p:cNvPr>
          <p:cNvSpPr/>
          <p:nvPr userDrawn="1"/>
        </p:nvSpPr>
        <p:spPr>
          <a:xfrm rot="2700000">
            <a:off x="4068763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B792DB-EE43-4784-8522-D02E775A6A59}"/>
              </a:ext>
            </a:extLst>
          </p:cNvPr>
          <p:cNvSpPr/>
          <p:nvPr userDrawn="1"/>
        </p:nvSpPr>
        <p:spPr>
          <a:xfrm rot="2700000">
            <a:off x="3068638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7C6302-0895-4A8A-9C04-77BDA6AD91BE}"/>
              </a:ext>
            </a:extLst>
          </p:cNvPr>
          <p:cNvSpPr/>
          <p:nvPr userDrawn="1"/>
        </p:nvSpPr>
        <p:spPr>
          <a:xfrm rot="2700000">
            <a:off x="3313906" y="3466307"/>
            <a:ext cx="180975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63E7A2-34DC-4054-8FA9-6D89CCE40F8A}"/>
              </a:ext>
            </a:extLst>
          </p:cNvPr>
          <p:cNvSpPr/>
          <p:nvPr userDrawn="1"/>
        </p:nvSpPr>
        <p:spPr>
          <a:xfrm rot="2700000">
            <a:off x="2813844" y="3466307"/>
            <a:ext cx="180975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1FE202-AA5E-4411-810C-AF2BAFBBE2CE}"/>
              </a:ext>
            </a:extLst>
          </p:cNvPr>
          <p:cNvSpPr/>
          <p:nvPr userDrawn="1"/>
        </p:nvSpPr>
        <p:spPr>
          <a:xfrm rot="2700000">
            <a:off x="2568575" y="3465513"/>
            <a:ext cx="180975" cy="180975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B34A1F-42E5-4810-9251-4D54DC2186D3}"/>
              </a:ext>
            </a:extLst>
          </p:cNvPr>
          <p:cNvSpPr/>
          <p:nvPr userDrawn="1"/>
        </p:nvSpPr>
        <p:spPr>
          <a:xfrm rot="2700000">
            <a:off x="3568700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9B1382-9958-46E7-914B-B8F3E1A0189B}"/>
              </a:ext>
            </a:extLst>
          </p:cNvPr>
          <p:cNvSpPr/>
          <p:nvPr userDrawn="1"/>
        </p:nvSpPr>
        <p:spPr>
          <a:xfrm rot="2700000">
            <a:off x="3813969" y="3466307"/>
            <a:ext cx="180975" cy="179387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C0C22C-0216-4F2C-B967-B594BD387773}"/>
              </a:ext>
            </a:extLst>
          </p:cNvPr>
          <p:cNvSpPr/>
          <p:nvPr userDrawn="1"/>
        </p:nvSpPr>
        <p:spPr>
          <a:xfrm rot="2700000">
            <a:off x="6069013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209B06-B6F5-4FAC-A2F2-CC78E5521B76}"/>
              </a:ext>
            </a:extLst>
          </p:cNvPr>
          <p:cNvSpPr/>
          <p:nvPr userDrawn="1"/>
        </p:nvSpPr>
        <p:spPr>
          <a:xfrm rot="2700000">
            <a:off x="6323013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40FD9A-A8A9-4A10-96B0-FBE30F267DB9}"/>
              </a:ext>
            </a:extLst>
          </p:cNvPr>
          <p:cNvSpPr/>
          <p:nvPr userDrawn="1"/>
        </p:nvSpPr>
        <p:spPr>
          <a:xfrm rot="2700000">
            <a:off x="5822950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2AAE78-31C3-496D-9F41-634125ABE52F}"/>
              </a:ext>
            </a:extLst>
          </p:cNvPr>
          <p:cNvSpPr/>
          <p:nvPr userDrawn="1"/>
        </p:nvSpPr>
        <p:spPr>
          <a:xfrm rot="2700000">
            <a:off x="6569075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5A7EC1-7F93-4918-B9E2-91CB6FE1039E}"/>
              </a:ext>
            </a:extLst>
          </p:cNvPr>
          <p:cNvSpPr/>
          <p:nvPr userDrawn="1"/>
        </p:nvSpPr>
        <p:spPr>
          <a:xfrm rot="2700000">
            <a:off x="4822825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A9B674-88A1-4F3E-9CF4-AC2637548FC5}"/>
              </a:ext>
            </a:extLst>
          </p:cNvPr>
          <p:cNvSpPr/>
          <p:nvPr userDrawn="1"/>
        </p:nvSpPr>
        <p:spPr>
          <a:xfrm rot="2700000">
            <a:off x="5068888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E2389F-5CC9-42A5-97EE-C69EA30BC595}"/>
              </a:ext>
            </a:extLst>
          </p:cNvPr>
          <p:cNvSpPr/>
          <p:nvPr userDrawn="1"/>
        </p:nvSpPr>
        <p:spPr>
          <a:xfrm rot="2700000">
            <a:off x="4568825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E24AD6-628D-475E-A9EC-13EF8223F2E1}"/>
              </a:ext>
            </a:extLst>
          </p:cNvPr>
          <p:cNvSpPr/>
          <p:nvPr userDrawn="1"/>
        </p:nvSpPr>
        <p:spPr>
          <a:xfrm rot="2700000">
            <a:off x="4322763" y="3465513"/>
            <a:ext cx="180975" cy="180975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53070C-2301-4737-836C-A2451B4956FB}"/>
              </a:ext>
            </a:extLst>
          </p:cNvPr>
          <p:cNvSpPr/>
          <p:nvPr userDrawn="1"/>
        </p:nvSpPr>
        <p:spPr>
          <a:xfrm rot="2700000">
            <a:off x="5322888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3D762-895E-45A2-9E94-20C2526C829A}"/>
              </a:ext>
            </a:extLst>
          </p:cNvPr>
          <p:cNvSpPr/>
          <p:nvPr userDrawn="1"/>
        </p:nvSpPr>
        <p:spPr>
          <a:xfrm rot="2700000">
            <a:off x="5568950" y="3465513"/>
            <a:ext cx="180975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5B3790-B19E-49E1-BC5A-C3BECDE201C3}"/>
              </a:ext>
            </a:extLst>
          </p:cNvPr>
          <p:cNvSpPr/>
          <p:nvPr userDrawn="1"/>
        </p:nvSpPr>
        <p:spPr>
          <a:xfrm rot="2700000">
            <a:off x="8323263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80937F-FE1D-4858-B108-210F14F932E8}"/>
              </a:ext>
            </a:extLst>
          </p:cNvPr>
          <p:cNvSpPr/>
          <p:nvPr userDrawn="1"/>
        </p:nvSpPr>
        <p:spPr>
          <a:xfrm rot="2700000">
            <a:off x="8578056" y="3466307"/>
            <a:ext cx="180975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357D1E-4B1B-4319-9E4E-B68B0B5243E7}"/>
              </a:ext>
            </a:extLst>
          </p:cNvPr>
          <p:cNvSpPr/>
          <p:nvPr userDrawn="1"/>
        </p:nvSpPr>
        <p:spPr>
          <a:xfrm rot="2700000">
            <a:off x="8077994" y="3466307"/>
            <a:ext cx="180975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D04CC5-B5E5-41E9-B104-22A42A79F74C}"/>
              </a:ext>
            </a:extLst>
          </p:cNvPr>
          <p:cNvSpPr/>
          <p:nvPr userDrawn="1"/>
        </p:nvSpPr>
        <p:spPr>
          <a:xfrm rot="2700000">
            <a:off x="7077869" y="3466307"/>
            <a:ext cx="180975" cy="179387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D9744D0-6271-43E7-AC72-4208D13CFC79}"/>
              </a:ext>
            </a:extLst>
          </p:cNvPr>
          <p:cNvSpPr/>
          <p:nvPr userDrawn="1"/>
        </p:nvSpPr>
        <p:spPr>
          <a:xfrm rot="2700000">
            <a:off x="7323138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AEFD09-D52C-4D1E-98E7-783B458D3B03}"/>
              </a:ext>
            </a:extLst>
          </p:cNvPr>
          <p:cNvSpPr/>
          <p:nvPr userDrawn="1"/>
        </p:nvSpPr>
        <p:spPr>
          <a:xfrm rot="2700000">
            <a:off x="6823075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EA71CB-7906-4A98-A993-267590A1D190}"/>
              </a:ext>
            </a:extLst>
          </p:cNvPr>
          <p:cNvSpPr/>
          <p:nvPr userDrawn="1"/>
        </p:nvSpPr>
        <p:spPr>
          <a:xfrm rot="2700000">
            <a:off x="7577931" y="3466307"/>
            <a:ext cx="180975" cy="179388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930822-3ED9-4026-A6AD-918E92C42FC5}"/>
              </a:ext>
            </a:extLst>
          </p:cNvPr>
          <p:cNvSpPr/>
          <p:nvPr userDrawn="1"/>
        </p:nvSpPr>
        <p:spPr>
          <a:xfrm rot="2700000">
            <a:off x="7823200" y="3465513"/>
            <a:ext cx="180975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41DC44-ED39-43E7-92DD-A2FF7535F00B}"/>
              </a:ext>
            </a:extLst>
          </p:cNvPr>
          <p:cNvSpPr/>
          <p:nvPr userDrawn="1"/>
        </p:nvSpPr>
        <p:spPr>
          <a:xfrm rot="2700000">
            <a:off x="8855075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C684F7-181D-4FDF-9E55-27AB239C39C6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2E47D9-F8AF-405D-940F-AEBC57E7E59B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E54A2D-E531-44C2-8230-E0E5C889D898}"/>
              </a:ext>
            </a:extLst>
          </p:cNvPr>
          <p:cNvSpPr/>
          <p:nvPr userDrawn="1"/>
        </p:nvSpPr>
        <p:spPr>
          <a:xfrm>
            <a:off x="9001125" y="4500563"/>
            <a:ext cx="142875" cy="2357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392585-0704-4FB9-AB10-9D4D046C307D}"/>
              </a:ext>
            </a:extLst>
          </p:cNvPr>
          <p:cNvSpPr/>
          <p:nvPr userDrawn="1"/>
        </p:nvSpPr>
        <p:spPr>
          <a:xfrm>
            <a:off x="8501063" y="6286500"/>
            <a:ext cx="642937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C98B225-0047-4C9A-BED7-A6A46984D3CB}"/>
              </a:ext>
            </a:extLst>
          </p:cNvPr>
          <p:cNvSpPr/>
          <p:nvPr userDrawn="1"/>
        </p:nvSpPr>
        <p:spPr>
          <a:xfrm>
            <a:off x="8474075" y="4429125"/>
            <a:ext cx="500063" cy="1830388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>
            <p:ph type="ctrTitle"/>
          </p:nvPr>
        </p:nvSpPr>
        <p:spPr>
          <a:xfrm>
            <a:off x="1042988" y="549275"/>
            <a:ext cx="7129462" cy="2374900"/>
          </a:xfrm>
        </p:spPr>
        <p:txBody>
          <a:bodyPr/>
          <a:lstStyle>
            <a:lvl1pPr algn="ctr">
              <a:defRPr sz="4800" smtClean="0"/>
            </a:lvl1pPr>
          </a:lstStyle>
          <a:p>
            <a:pPr lvl="0"/>
            <a:r>
              <a:rPr lang="ko-KR" altLang="en-US" noProof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>
            <p:ph type="subTitle" idx="1"/>
          </p:nvPr>
        </p:nvSpPr>
        <p:spPr>
          <a:xfrm>
            <a:off x="1371600" y="4124325"/>
            <a:ext cx="6400800" cy="1752600"/>
          </a:xfrm>
        </p:spPr>
        <p:txBody>
          <a:bodyPr anchor="ctr"/>
          <a:lstStyle>
            <a:lvl1pPr marL="0" indent="0" algn="ctr">
              <a:buFont typeface="맑은 고딕" pitchFamily="50" charset="-127"/>
              <a:buNone/>
              <a:defRPr sz="2800" smtClean="0">
                <a:solidFill>
                  <a:schemeClr val="accent1"/>
                </a:solidFill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47" name="Rectangle 56">
            <a:extLst>
              <a:ext uri="{FF2B5EF4-FFF2-40B4-BE49-F238E27FC236}">
                <a16:creationId xmlns:a16="http://schemas.microsoft.com/office/drawing/2014/main" id="{7614A024-AEB0-4007-A12D-345AB2E536E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985125" y="38100"/>
            <a:ext cx="1116013" cy="349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3135154-F1F3-45F9-AEC6-7E957F0A46D7}" type="datetime1">
              <a:rPr lang="ko-KR" altLang="en-US"/>
              <a:pPr>
                <a:defRPr/>
              </a:pPr>
              <a:t>2019. 12. 3.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1041A7-781D-4764-AD5F-4A163756C3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33" y="6093296"/>
            <a:ext cx="1966234" cy="5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0270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45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기본페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53975" y="908050"/>
            <a:ext cx="9045575" cy="554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 userDrawn="1"/>
        </p:nvPicPr>
        <p:blipFill rotWithShape="1">
          <a:blip r:embed="rId4"/>
          <a:srcRect/>
          <a:stretch>
            <a:fillRect/>
          </a:stretch>
        </p:blipFill>
        <p:spPr>
          <a:xfrm>
            <a:off x="53975" y="0"/>
            <a:ext cx="700088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 userDrawn="1"/>
        </p:nvSpPr>
        <p:spPr>
          <a:xfrm>
            <a:off x="785813" y="785813"/>
            <a:ext cx="8358187" cy="71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/>
              <a:ea typeface="굴림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5572125" y="6480175"/>
            <a:ext cx="3571875" cy="385763"/>
          </a:xfrm>
          <a:prstGeom prst="rect">
            <a:avLst/>
          </a:prstGeom>
          <a:solidFill>
            <a:srgbClr val="788FB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/>
              <a:ea typeface="굴림"/>
              <a:cs typeface="+mn-cs"/>
            </a:endParaRPr>
          </a:p>
        </p:txBody>
      </p:sp>
      <p:sp>
        <p:nvSpPr>
          <p:cNvPr id="1032" name="직사각형 10"/>
          <p:cNvSpPr>
            <a:spLocks noChangeArrowheads="1"/>
          </p:cNvSpPr>
          <p:nvPr userDrawn="1"/>
        </p:nvSpPr>
        <p:spPr>
          <a:xfrm rot="2700000">
            <a:off x="8883650" y="6569075"/>
            <a:ext cx="215900" cy="2159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txBody>
          <a:bodyPr rot="10800000" vert="eaVert"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9pPr>
          </a:lstStyle>
          <a:p>
            <a:pPr algn="ctr" eaLnBrk="1" hangingPunct="1">
              <a:defRPr/>
            </a:pPr>
            <a:endParaRPr lang="ko-KR" altLang="en-US" sz="1800">
              <a:solidFill>
                <a:srgbClr val="FFFFFF"/>
              </a:solidFill>
            </a:endParaRPr>
          </a:p>
        </p:txBody>
      </p:sp>
      <p:sp>
        <p:nvSpPr>
          <p:cNvPr id="1033" name="직사각형 11"/>
          <p:cNvSpPr>
            <a:spLocks noChangeArrowheads="1"/>
          </p:cNvSpPr>
          <p:nvPr userDrawn="1"/>
        </p:nvSpPr>
        <p:spPr>
          <a:xfrm rot="2700000">
            <a:off x="6361113" y="6569075"/>
            <a:ext cx="215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10800000" vert="eaVert"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9pPr>
          </a:lstStyle>
          <a:p>
            <a:pPr algn="ctr" eaLnBrk="1" hangingPunct="1">
              <a:defRPr/>
            </a:pPr>
            <a:endParaRPr lang="ko-KR" altLang="en-US" sz="18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88224" y="6508750"/>
            <a:ext cx="224933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>
              <a:defRPr/>
            </a:pPr>
            <a:r>
              <a:rPr lang="en-US" altLang="ko-KR" sz="1400" b="1" dirty="0" err="1">
                <a:solidFill>
                  <a:srgbClr val="2C3A50"/>
                </a:solidFill>
                <a:latin typeface="Times New Roman"/>
                <a:ea typeface="굴림"/>
                <a:cs typeface="+mn-cs"/>
              </a:rPr>
              <a:t>wwtkddnjsww@gmail.com</a:t>
            </a:r>
            <a:endParaRPr lang="en-US" altLang="ko-KR" sz="1400" b="1" dirty="0">
              <a:solidFill>
                <a:srgbClr val="2C3A50"/>
              </a:solidFill>
              <a:latin typeface="Times New Roman"/>
              <a:ea typeface="굴림"/>
              <a:cs typeface="+mn-cs"/>
            </a:endParaRPr>
          </a:p>
        </p:txBody>
      </p:sp>
      <p:sp>
        <p:nvSpPr>
          <p:cNvPr id="1035" name="슬라이드 번호 개체 틀 5"/>
          <p:cNvSpPr/>
          <p:nvPr/>
        </p:nvSpPr>
        <p:spPr>
          <a:xfrm>
            <a:off x="5653088" y="6524625"/>
            <a:ext cx="431800" cy="311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9pPr>
          </a:lstStyle>
          <a:p>
            <a:pPr algn="r" eaLnBrk="1" hangingPunct="1">
              <a:defRPr/>
            </a:pPr>
            <a:fld id="{13B4177C-4AEA-4917-87E1-B3BCCF180913}" type="slidenum">
              <a:rPr lang="ko-KR" altLang="en-US" sz="1200" b="1"/>
              <a:pPr algn="r" eaLnBrk="1" hangingPunct="1">
                <a:defRPr/>
              </a:pPr>
              <a:t>‹#›</a:t>
            </a:fld>
            <a:endParaRPr lang="en-US" altLang="ko-KR" sz="1200" b="1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44450" y="6452770"/>
            <a:ext cx="1431206" cy="4052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ransition/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rgbClr val="2C3A50"/>
          </a:solidFill>
          <a:latin typeface="Times New Roman"/>
          <a:ea typeface="굴림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/>
        <a:buChar char="◈"/>
        <a:defRPr sz="2000" kern="1200">
          <a:solidFill>
            <a:srgbClr val="2C3A50"/>
          </a:solidFill>
          <a:latin typeface="Times New Roman"/>
          <a:ea typeface="굴림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/>
        <a:buChar char="v"/>
        <a:defRPr kern="1200">
          <a:solidFill>
            <a:srgbClr val="2C3A50"/>
          </a:solidFill>
          <a:latin typeface="Times New Roman"/>
          <a:ea typeface="굴림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/>
        <a:buChar char="u"/>
        <a:defRPr sz="1600" kern="1200">
          <a:solidFill>
            <a:srgbClr val="2C3A50"/>
          </a:solidFill>
          <a:latin typeface="Times New Roman"/>
          <a:ea typeface="굴림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/>
        <a:buChar char="§"/>
        <a:defRPr sz="1400" kern="1200">
          <a:solidFill>
            <a:srgbClr val="2C3A50"/>
          </a:solidFill>
          <a:latin typeface="Times New Roman"/>
          <a:ea typeface="굴림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/>
        <a:buChar char="+"/>
        <a:defRPr sz="1200" kern="1200">
          <a:solidFill>
            <a:srgbClr val="2C3A50"/>
          </a:solidFill>
          <a:latin typeface="Times New Roman"/>
          <a:ea typeface="굴림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Data Structure(</a:t>
            </a:r>
            <a:r>
              <a:rPr lang="ko-KR" altLang="en-US"/>
              <a:t>실습</a:t>
            </a:r>
            <a:r>
              <a:rPr lang="en-US" altLang="ko-KR"/>
              <a:t>)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2019.12.03(</a:t>
            </a:r>
            <a:r>
              <a:rPr lang="ko-KR" altLang="en-US" dirty="0"/>
              <a:t>화</a:t>
            </a:r>
            <a:r>
              <a:rPr lang="en-US" altLang="ko-KR" dirty="0"/>
              <a:t>)</a:t>
            </a:r>
          </a:p>
          <a:p>
            <a:pPr eaLnBrk="1" hangingPunct="1">
              <a:defRPr/>
            </a:pPr>
            <a:r>
              <a:rPr lang="en-US" altLang="ko-KR" dirty="0"/>
              <a:t>TA :  </a:t>
            </a:r>
            <a:r>
              <a:rPr lang="ko-KR" altLang="en-US" dirty="0" err="1"/>
              <a:t>서상원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ED31-C478-7244-B495-A4B96D2F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Kruscal’s</a:t>
            </a:r>
            <a:r>
              <a:rPr kumimoji="1" lang="en-US" altLang="ko-KR" dirty="0"/>
              <a:t> Algorithm</a:t>
            </a:r>
            <a:endParaRPr kumimoji="1" lang="ko-KR" altLang="en-US" dirty="0"/>
          </a:p>
        </p:txBody>
      </p:sp>
      <p:pic>
        <p:nvPicPr>
          <p:cNvPr id="5" name="내용 개체 틀 4" descr="개체, 녹색, 시계, 노트북이(가) 표시된 사진&#10;&#10;자동 생성된 설명">
            <a:extLst>
              <a:ext uri="{FF2B5EF4-FFF2-40B4-BE49-F238E27FC236}">
                <a16:creationId xmlns:a16="http://schemas.microsoft.com/office/drawing/2014/main" id="{48DE571C-CEA7-9A4A-8076-B7BBCEF6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63" y="1172121"/>
            <a:ext cx="5405698" cy="4513758"/>
          </a:xfrm>
        </p:spPr>
      </p:pic>
    </p:spTree>
    <p:extLst>
      <p:ext uri="{BB962C8B-B14F-4D97-AF65-F5344CB8AC3E}">
        <p14:creationId xmlns:p14="http://schemas.microsoft.com/office/powerpoint/2010/main" val="390535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ED31-C478-7244-B495-A4B96D2F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Kruscal’s</a:t>
            </a:r>
            <a:r>
              <a:rPr kumimoji="1" lang="en-US" altLang="ko-KR" dirty="0"/>
              <a:t> Algorithm</a:t>
            </a:r>
            <a:endParaRPr kumimoji="1" lang="ko-KR" altLang="en-US" dirty="0"/>
          </a:p>
        </p:txBody>
      </p:sp>
      <p:pic>
        <p:nvPicPr>
          <p:cNvPr id="5" name="내용 개체 틀 4" descr="개체, 시계이(가) 표시된 사진&#10;&#10;자동 생성된 설명">
            <a:extLst>
              <a:ext uri="{FF2B5EF4-FFF2-40B4-BE49-F238E27FC236}">
                <a16:creationId xmlns:a16="http://schemas.microsoft.com/office/drawing/2014/main" id="{384ABED3-46C3-7246-921B-CC9333A9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668" y="1058231"/>
            <a:ext cx="5678488" cy="4741537"/>
          </a:xfrm>
        </p:spPr>
      </p:pic>
    </p:spTree>
    <p:extLst>
      <p:ext uri="{BB962C8B-B14F-4D97-AF65-F5344CB8AC3E}">
        <p14:creationId xmlns:p14="http://schemas.microsoft.com/office/powerpoint/2010/main" val="317006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ED31-C478-7244-B495-A4B96D2F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Kruscal’s</a:t>
            </a:r>
            <a:r>
              <a:rPr kumimoji="1" lang="en-US" altLang="ko-KR" dirty="0"/>
              <a:t> Algorithm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2BAAAE-269C-B043-A3B1-A9F501A72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055" y="1111994"/>
            <a:ext cx="5549713" cy="4634011"/>
          </a:xfrm>
        </p:spPr>
      </p:pic>
    </p:spTree>
    <p:extLst>
      <p:ext uri="{BB962C8B-B14F-4D97-AF65-F5344CB8AC3E}">
        <p14:creationId xmlns:p14="http://schemas.microsoft.com/office/powerpoint/2010/main" val="335202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ED31-C478-7244-B495-A4B96D2F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Kruscal’s</a:t>
            </a:r>
            <a:r>
              <a:rPr kumimoji="1" lang="en-US" altLang="ko-KR" dirty="0"/>
              <a:t> Algorithm</a:t>
            </a:r>
            <a:endParaRPr kumimoji="1" lang="ko-KR" altLang="en-US" dirty="0"/>
          </a:p>
        </p:txBody>
      </p:sp>
      <p:pic>
        <p:nvPicPr>
          <p:cNvPr id="5" name="내용 개체 틀 4" descr="앉아있는, 다채로운, 녹색, 빨간색이(가) 표시된 사진&#10;&#10;자동 생성된 설명">
            <a:extLst>
              <a:ext uri="{FF2B5EF4-FFF2-40B4-BE49-F238E27FC236}">
                <a16:creationId xmlns:a16="http://schemas.microsoft.com/office/drawing/2014/main" id="{C40E33C4-7D51-C34A-9526-895E07080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47" y="1142057"/>
            <a:ext cx="5477706" cy="4573885"/>
          </a:xfrm>
        </p:spPr>
      </p:pic>
    </p:spTree>
    <p:extLst>
      <p:ext uri="{BB962C8B-B14F-4D97-AF65-F5344CB8AC3E}">
        <p14:creationId xmlns:p14="http://schemas.microsoft.com/office/powerpoint/2010/main" val="1964832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9E21F-803B-0247-B640-DC7FBD15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Prim’s 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30C77-4A7C-5F4D-954C-CBE37EE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그래프에서 </a:t>
            </a:r>
            <a:r>
              <a:rPr kumimoji="1" lang="ko-KR" altLang="en-US" dirty="0" err="1"/>
              <a:t>시작정점을</a:t>
            </a:r>
            <a:r>
              <a:rPr kumimoji="1" lang="ko-KR" altLang="en-US" dirty="0"/>
              <a:t> 선택하여 초기 트리를 만든다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트리의 정점들과 인접한 정점들 중에서 간선의 가중치가 가장 작은 정점 </a:t>
            </a:r>
            <a:r>
              <a:rPr kumimoji="1" lang="en-US" altLang="ko-KR" dirty="0"/>
              <a:t>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정점 </a:t>
            </a:r>
            <a:r>
              <a:rPr kumimoji="1" lang="en-US" altLang="ko-KR" dirty="0"/>
              <a:t>v</a:t>
            </a:r>
            <a:r>
              <a:rPr kumimoji="1" lang="ko-KR" altLang="en-US" dirty="0"/>
              <a:t>와 이때의 간선을 트리에 추가한다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모든 정점이 삽입될 때까지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번으로 이동한다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2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00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DB71-D10E-074F-858F-69CE0B2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Prim’s Algorithm</a:t>
            </a:r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7BE125-5140-A74F-A2B3-789B809DB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탐색 시작</a:t>
            </a: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DD50FEDA-BE54-B141-BC38-97262D1D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668" y="1952836"/>
            <a:ext cx="5046663" cy="4213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95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DB71-D10E-074F-858F-69CE0B2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Prim’s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A6B1ECB-E4CD-B04B-B18D-F71A683AF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145" y="1127026"/>
            <a:ext cx="5513710" cy="4603948"/>
          </a:xfrm>
        </p:spPr>
      </p:pic>
    </p:spTree>
    <p:extLst>
      <p:ext uri="{BB962C8B-B14F-4D97-AF65-F5344CB8AC3E}">
        <p14:creationId xmlns:p14="http://schemas.microsoft.com/office/powerpoint/2010/main" val="27114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DB71-D10E-074F-858F-69CE0B2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Prim’s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A9D7D1-AA3A-F445-B91A-A5C9FB021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067" y="1202184"/>
            <a:ext cx="5333690" cy="4453631"/>
          </a:xfrm>
        </p:spPr>
      </p:pic>
    </p:spTree>
    <p:extLst>
      <p:ext uri="{BB962C8B-B14F-4D97-AF65-F5344CB8AC3E}">
        <p14:creationId xmlns:p14="http://schemas.microsoft.com/office/powerpoint/2010/main" val="3759324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DB71-D10E-074F-858F-69CE0B2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Prim’s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B7E63E-E72F-6740-9FF4-3A4775A56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381" y="991953"/>
            <a:ext cx="5837238" cy="4874094"/>
          </a:xfrm>
        </p:spPr>
      </p:pic>
    </p:spTree>
    <p:extLst>
      <p:ext uri="{BB962C8B-B14F-4D97-AF65-F5344CB8AC3E}">
        <p14:creationId xmlns:p14="http://schemas.microsoft.com/office/powerpoint/2010/main" val="4247134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DB71-D10E-074F-858F-69CE0B2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Prim’s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A953ED-F1D6-334D-BEA3-3DA600E28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145" y="1127026"/>
            <a:ext cx="5513710" cy="4603948"/>
          </a:xfrm>
        </p:spPr>
      </p:pic>
    </p:spTree>
    <p:extLst>
      <p:ext uri="{BB962C8B-B14F-4D97-AF65-F5344CB8AC3E}">
        <p14:creationId xmlns:p14="http://schemas.microsoft.com/office/powerpoint/2010/main" val="340459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Contents</a:t>
            </a:r>
          </a:p>
        </p:txBody>
      </p:sp>
      <p:graphicFrame>
        <p:nvGraphicFramePr>
          <p:cNvPr id="4" name="내용 개체 틀 4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55051"/>
              </p:ext>
            </p:extLst>
          </p:nvPr>
        </p:nvGraphicFramePr>
        <p:xfrm>
          <a:off x="479376" y="980728"/>
          <a:ext cx="8312266" cy="522384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4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1450">
                  <a:extLst>
                    <a:ext uri="{9D8B030D-6E8A-4147-A177-3AD203B41FA5}">
                      <a16:colId xmlns:a16="http://schemas.microsoft.com/office/drawing/2014/main" val="2965518738"/>
                    </a:ext>
                  </a:extLst>
                </a:gridCol>
              </a:tblGrid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42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포인터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연결리스트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큐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그래프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Bfs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dfs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이진탐색트리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중간고사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AVL Tree, Heap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탐색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탐색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탐색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Minimum spanning tree, shortest path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5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기말고사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DB71-D10E-074F-858F-69CE0B2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Prim’s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B623D26-5DA0-964D-988A-5D85E4223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668" y="1058231"/>
            <a:ext cx="5678488" cy="4741537"/>
          </a:xfrm>
        </p:spPr>
      </p:pic>
    </p:spTree>
    <p:extLst>
      <p:ext uri="{BB962C8B-B14F-4D97-AF65-F5344CB8AC3E}">
        <p14:creationId xmlns:p14="http://schemas.microsoft.com/office/powerpoint/2010/main" val="3874464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DB71-D10E-074F-858F-69CE0B2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Prim’s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8EFECE-2CC4-9347-8E81-1B38E8A24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149" y="1157089"/>
            <a:ext cx="5441702" cy="4543821"/>
          </a:xfrm>
        </p:spPr>
      </p:pic>
    </p:spTree>
    <p:extLst>
      <p:ext uri="{BB962C8B-B14F-4D97-AF65-F5344CB8AC3E}">
        <p14:creationId xmlns:p14="http://schemas.microsoft.com/office/powerpoint/2010/main" val="754366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4B7CB-A0DD-7C46-8162-2D484219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Shortest Path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39008-4B76-564D-82D8-D04FCFFAF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정점 </a:t>
            </a:r>
            <a:r>
              <a:rPr kumimoji="1" lang="en-US" altLang="ko-KR" dirty="0"/>
              <a:t>u</a:t>
            </a:r>
            <a:r>
              <a:rPr kumimoji="1" lang="ko-KR" altLang="en-US" dirty="0"/>
              <a:t>와 정점 </a:t>
            </a:r>
            <a:r>
              <a:rPr kumimoji="1" lang="en-US" altLang="ko-KR" dirty="0"/>
              <a:t>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연결하는 경로 중 가중치 합이 최소가 되는 경로를 찾는 문제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가중치 그래프에서 정점들 사이의 </a:t>
            </a:r>
            <a:r>
              <a:rPr kumimoji="1" lang="ko-KR" altLang="en-US" dirty="0" err="1"/>
              <a:t>최단경로</a:t>
            </a:r>
            <a:r>
              <a:rPr kumimoji="1" lang="ko-KR" altLang="en-US" dirty="0"/>
              <a:t> 구하기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56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6CA6A-1E5B-214A-9784-382A75B9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Shortest Path 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4AE75F-AD6B-FD4C-B43C-B93E69B6F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Dijkstra Algorithm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Floyd Algorithm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소스코드는 자료구조 책 </a:t>
            </a:r>
            <a:r>
              <a:rPr kumimoji="1" lang="en-US" altLang="ko-KR" dirty="0"/>
              <a:t>483</a:t>
            </a:r>
            <a:r>
              <a:rPr kumimoji="1" lang="ko-KR" altLang="en-US" dirty="0"/>
              <a:t>페이지부터 참조</a:t>
            </a:r>
          </a:p>
        </p:txBody>
      </p:sp>
    </p:spTree>
    <p:extLst>
      <p:ext uri="{BB962C8B-B14F-4D97-AF65-F5344CB8AC3E}">
        <p14:creationId xmlns:p14="http://schemas.microsoft.com/office/powerpoint/2010/main" val="19281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DE03-ABD2-C94C-A4D1-56AA6958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Dijkstra Algorithm</a:t>
            </a:r>
            <a:endParaRPr kumimoji="1"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CE59760-115E-9E4E-B56C-93BA86766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간선의 가중치가 양수</a:t>
            </a:r>
          </a:p>
        </p:txBody>
      </p:sp>
    </p:spTree>
    <p:extLst>
      <p:ext uri="{BB962C8B-B14F-4D97-AF65-F5344CB8AC3E}">
        <p14:creationId xmlns:p14="http://schemas.microsoft.com/office/powerpoint/2010/main" val="91496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DE03-ABD2-C94C-A4D1-56AA6958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Dijkstra Algorithm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FE99F21-087F-A147-A617-75A8CA4F3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422" y="1591145"/>
            <a:ext cx="6837156" cy="3842953"/>
          </a:xfrm>
        </p:spPr>
      </p:pic>
    </p:spTree>
    <p:extLst>
      <p:ext uri="{BB962C8B-B14F-4D97-AF65-F5344CB8AC3E}">
        <p14:creationId xmlns:p14="http://schemas.microsoft.com/office/powerpoint/2010/main" val="332142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DE03-ABD2-C94C-A4D1-56AA6958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Dijkstra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570E979-3E27-6744-91FA-C6DE4B8D9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356" y="1526597"/>
            <a:ext cx="6769287" cy="3804806"/>
          </a:xfrm>
        </p:spPr>
      </p:pic>
    </p:spTree>
    <p:extLst>
      <p:ext uri="{BB962C8B-B14F-4D97-AF65-F5344CB8AC3E}">
        <p14:creationId xmlns:p14="http://schemas.microsoft.com/office/powerpoint/2010/main" val="289471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DE03-ABD2-C94C-A4D1-56AA6958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Dijkstra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0624262-18E7-2944-A191-2385C606D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165" y="1399511"/>
            <a:ext cx="7221493" cy="4058977"/>
          </a:xfrm>
        </p:spPr>
      </p:pic>
    </p:spTree>
    <p:extLst>
      <p:ext uri="{BB962C8B-B14F-4D97-AF65-F5344CB8AC3E}">
        <p14:creationId xmlns:p14="http://schemas.microsoft.com/office/powerpoint/2010/main" val="334530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DE03-ABD2-C94C-A4D1-56AA6958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Dijkstra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6D4D11-0F53-AD47-87BE-EC94CB784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357" y="1526597"/>
            <a:ext cx="6769286" cy="3804806"/>
          </a:xfrm>
        </p:spPr>
      </p:pic>
    </p:spTree>
    <p:extLst>
      <p:ext uri="{BB962C8B-B14F-4D97-AF65-F5344CB8AC3E}">
        <p14:creationId xmlns:p14="http://schemas.microsoft.com/office/powerpoint/2010/main" val="2582375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DE03-ABD2-C94C-A4D1-56AA6958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Dijkstra Algorithm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4896EC1-20D8-B647-990F-38152EF54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357" y="1526597"/>
            <a:ext cx="6769286" cy="3804806"/>
          </a:xfrm>
        </p:spPr>
      </p:pic>
    </p:spTree>
    <p:extLst>
      <p:ext uri="{BB962C8B-B14F-4D97-AF65-F5344CB8AC3E}">
        <p14:creationId xmlns:p14="http://schemas.microsoft.com/office/powerpoint/2010/main" val="70403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E8C21-AD32-FB42-A6FF-EA8ABE74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Spanning Tree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547950-352C-8542-AF14-4CA675912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Spanning Tree(</a:t>
            </a:r>
            <a:r>
              <a:rPr kumimoji="1" lang="ko-KR" altLang="en-US" dirty="0"/>
              <a:t>신장 트리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그래프 내의 모든 정점을 포함하는 트리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AE5481-E790-5047-9A5A-83A442E1C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4" y="2024844"/>
            <a:ext cx="6516216" cy="401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04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DE03-ABD2-C94C-A4D1-56AA6958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Floyd</a:t>
            </a:r>
            <a:r>
              <a:rPr kumimoji="1" lang="ko-KR" altLang="en-US" dirty="0"/>
              <a:t> </a:t>
            </a:r>
            <a:r>
              <a:rPr kumimoji="1" lang="en-US" altLang="ko-KR" dirty="0"/>
              <a:t>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52A7F-C7E9-1949-B692-AE490DF58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그래프의 모든 경로를 한꺼번에 찾음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차원 배열을 이용해 </a:t>
            </a:r>
            <a:r>
              <a:rPr kumimoji="1" lang="en-US" altLang="ko-KR" dirty="0"/>
              <a:t>3</a:t>
            </a:r>
            <a:r>
              <a:rPr kumimoji="1" lang="ko-KR" altLang="en-US" dirty="0"/>
              <a:t>중 반복</a:t>
            </a:r>
          </a:p>
        </p:txBody>
      </p:sp>
    </p:spTree>
    <p:extLst>
      <p:ext uri="{BB962C8B-B14F-4D97-AF65-F5344CB8AC3E}">
        <p14:creationId xmlns:p14="http://schemas.microsoft.com/office/powerpoint/2010/main" val="129648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DE03-ABD2-C94C-A4D1-56AA6958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Floyd</a:t>
            </a:r>
            <a:r>
              <a:rPr kumimoji="1" lang="ko-KR" altLang="en-US" dirty="0"/>
              <a:t> </a:t>
            </a:r>
            <a:r>
              <a:rPr kumimoji="1" lang="en-US" altLang="ko-KR" dirty="0"/>
              <a:t>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52A7F-C7E9-1949-B692-AE490DF58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8775F-38AC-9943-B480-8F2C4F05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2300"/>
            <a:ext cx="7620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F363A-09EB-B248-8ECC-5667FBEE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하얀색, 전자기기, 옅은, 사진이(가) 표시된 사진&#10;&#10;자동 생성된 설명">
            <a:extLst>
              <a:ext uri="{FF2B5EF4-FFF2-40B4-BE49-F238E27FC236}">
                <a16:creationId xmlns:a16="http://schemas.microsoft.com/office/drawing/2014/main" id="{452E0ADF-C0C2-8143-B7BD-9A10AA9A7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2566632"/>
            <a:ext cx="9045575" cy="2227974"/>
          </a:xfrm>
        </p:spPr>
      </p:pic>
    </p:spTree>
    <p:extLst>
      <p:ext uri="{BB962C8B-B14F-4D97-AF65-F5344CB8AC3E}">
        <p14:creationId xmlns:p14="http://schemas.microsoft.com/office/powerpoint/2010/main" val="406588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2F5BF-FB70-6349-AEAD-5B7D932A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Minimum Spanning Tree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4CB48-001C-804B-BA9F-4F92B860B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신장 트리들 중에서 사용된 간선의 가중치 합이 최소인 </a:t>
            </a:r>
            <a:r>
              <a:rPr kumimoji="1" lang="ko-KR" altLang="en-US" dirty="0" err="1"/>
              <a:t>신장트리</a:t>
            </a:r>
            <a:endParaRPr kumimoji="1" lang="ko-KR" altLang="en-US" dirty="0"/>
          </a:p>
        </p:txBody>
      </p:sp>
      <p:pic>
        <p:nvPicPr>
          <p:cNvPr id="5" name="그림 4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5E8E1663-625A-E641-A95D-17507236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6634"/>
            <a:ext cx="9144000" cy="36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9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04605-6D06-3242-94F9-F37361EA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MST 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0000C-6543-0840-A6D8-339268F67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Kruscal’s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Prim’s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코드는 </a:t>
            </a:r>
            <a:r>
              <a:rPr kumimoji="1" lang="en-US" altLang="ko-KR" dirty="0" err="1"/>
              <a:t>c++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쉽게풀어쓴</a:t>
            </a:r>
            <a:r>
              <a:rPr kumimoji="1" lang="ko-KR" altLang="en-US" dirty="0"/>
              <a:t> 자료구조 </a:t>
            </a:r>
            <a:r>
              <a:rPr kumimoji="1" lang="en-US" altLang="ko-KR" dirty="0"/>
              <a:t>chater12 466</a:t>
            </a:r>
            <a:r>
              <a:rPr kumimoji="1" lang="ko-KR" altLang="en-US" dirty="0"/>
              <a:t>페이지부터 참조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95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06555-D8CA-9643-8E4F-8895C21C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Kruscal</a:t>
            </a:r>
            <a:r>
              <a:rPr kumimoji="1" lang="en-US" altLang="ko-KR" dirty="0"/>
              <a:t> 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650F7-F6E6-1948-8D73-335B25E9A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그래프의 모든 간선을 가중치에 따라 오름차순으로 정렬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가중치가 가장 작은 간선 </a:t>
            </a:r>
            <a:r>
              <a:rPr kumimoji="1" lang="en-US" altLang="ko-KR" dirty="0"/>
              <a:t>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뽑는다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신장트리에</a:t>
            </a:r>
            <a:r>
              <a:rPr kumimoji="1" lang="ko-KR" altLang="en-US" dirty="0"/>
              <a:t> 넣을 경우 사이클이 생기면 삽입하지 않고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번으로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사이클이 생기지 않으면 최소 </a:t>
            </a:r>
            <a:r>
              <a:rPr kumimoji="1" lang="ko-KR" altLang="en-US" dirty="0" err="1"/>
              <a:t>신장트리에</a:t>
            </a:r>
            <a:r>
              <a:rPr kumimoji="1" lang="ko-KR" altLang="en-US" dirty="0"/>
              <a:t> 삽입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n-1</a:t>
            </a:r>
            <a:r>
              <a:rPr kumimoji="1" lang="ko-KR" altLang="en-US" dirty="0"/>
              <a:t>개의 간선이 삽입될 때까지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번으로 이동한다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54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ED31-C478-7244-B495-A4B96D2F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Kruscal’s</a:t>
            </a:r>
            <a:r>
              <a:rPr kumimoji="1" lang="en-US" altLang="ko-KR" dirty="0"/>
              <a:t> Algorithm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783525-BAA0-F746-A775-B074C49EA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18" y="908050"/>
            <a:ext cx="6614889" cy="5545138"/>
          </a:xfrm>
        </p:spPr>
      </p:pic>
    </p:spTree>
    <p:extLst>
      <p:ext uri="{BB962C8B-B14F-4D97-AF65-F5344CB8AC3E}">
        <p14:creationId xmlns:p14="http://schemas.microsoft.com/office/powerpoint/2010/main" val="3380669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ED31-C478-7244-B495-A4B96D2F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Kruscal’s</a:t>
            </a:r>
            <a:r>
              <a:rPr kumimoji="1" lang="en-US" altLang="ko-KR" dirty="0"/>
              <a:t> Algorithm</a:t>
            </a:r>
            <a:endParaRPr kumimoji="1" lang="ko-KR" altLang="en-US" dirty="0"/>
          </a:p>
        </p:txBody>
      </p:sp>
      <p:pic>
        <p:nvPicPr>
          <p:cNvPr id="5" name="내용 개체 틀 4" descr="개체, 녹색, 시계, 노트북이(가) 표시된 사진&#10;&#10;자동 생성된 설명">
            <a:extLst>
              <a:ext uri="{FF2B5EF4-FFF2-40B4-BE49-F238E27FC236}">
                <a16:creationId xmlns:a16="http://schemas.microsoft.com/office/drawing/2014/main" id="{21AD3930-0F6C-3A4A-BE70-BC9B8AEB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47" y="1556792"/>
            <a:ext cx="5477706" cy="4573885"/>
          </a:xfrm>
        </p:spPr>
      </p:pic>
    </p:spTree>
    <p:extLst>
      <p:ext uri="{BB962C8B-B14F-4D97-AF65-F5344CB8AC3E}">
        <p14:creationId xmlns:p14="http://schemas.microsoft.com/office/powerpoint/2010/main" val="288339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ED31-C478-7244-B495-A4B96D2F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Kruscal’s</a:t>
            </a:r>
            <a:r>
              <a:rPr kumimoji="1" lang="en-US" altLang="ko-KR" dirty="0"/>
              <a:t> Algorithm</a:t>
            </a:r>
            <a:endParaRPr kumimoji="1" lang="ko-KR" altLang="en-US" dirty="0"/>
          </a:p>
        </p:txBody>
      </p:sp>
      <p:pic>
        <p:nvPicPr>
          <p:cNvPr id="5" name="내용 개체 틀 4" descr="개체, 시계이(가) 표시된 사진&#10;&#10;자동 생성된 설명">
            <a:extLst>
              <a:ext uri="{FF2B5EF4-FFF2-40B4-BE49-F238E27FC236}">
                <a16:creationId xmlns:a16="http://schemas.microsoft.com/office/drawing/2014/main" id="{36EA4FB4-09A0-4940-AEB5-A98CA7F0B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51" y="1172121"/>
            <a:ext cx="5405698" cy="4513758"/>
          </a:xfrm>
        </p:spPr>
      </p:pic>
    </p:spTree>
    <p:extLst>
      <p:ext uri="{BB962C8B-B14F-4D97-AF65-F5344CB8AC3E}">
        <p14:creationId xmlns:p14="http://schemas.microsoft.com/office/powerpoint/2010/main" val="387332797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369</Words>
  <Application>Microsoft Macintosh PowerPoint</Application>
  <PresentationFormat>화면 슬라이드 쇼(4:3)</PresentationFormat>
  <Paragraphs>132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Times New Roman</vt:lpstr>
      <vt:lpstr>Wingdings</vt:lpstr>
      <vt:lpstr>기본페이지</vt:lpstr>
      <vt:lpstr>Data Structure(실습)</vt:lpstr>
      <vt:lpstr>Contents</vt:lpstr>
      <vt:lpstr>Spanning Tree</vt:lpstr>
      <vt:lpstr>Minimum Spanning Tree</vt:lpstr>
      <vt:lpstr>MST Algorithm</vt:lpstr>
      <vt:lpstr>Kruscal Algorithm</vt:lpstr>
      <vt:lpstr>Kruscal’s Algorithm</vt:lpstr>
      <vt:lpstr>Kruscal’s Algorithm</vt:lpstr>
      <vt:lpstr>Kruscal’s Algorithm</vt:lpstr>
      <vt:lpstr>Kruscal’s Algorithm</vt:lpstr>
      <vt:lpstr>Kruscal’s Algorithm</vt:lpstr>
      <vt:lpstr>Kruscal’s Algorithm</vt:lpstr>
      <vt:lpstr>Kruscal’s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Shortest Path</vt:lpstr>
      <vt:lpstr>Shortest Path Algorithm</vt:lpstr>
      <vt:lpstr>Dijkstra Algorithm</vt:lpstr>
      <vt:lpstr>Dijkstra Algorithm</vt:lpstr>
      <vt:lpstr>Dijkstra Algorithm</vt:lpstr>
      <vt:lpstr>Dijkstra Algorithm</vt:lpstr>
      <vt:lpstr>Dijkstra Algorithm</vt:lpstr>
      <vt:lpstr>Dijkstra Algorithm</vt:lpstr>
      <vt:lpstr>Floyd Algorithm</vt:lpstr>
      <vt:lpstr>Floyd Algorithm</vt:lpstr>
      <vt:lpstr>PowerPoint 프레젠테이션</vt:lpstr>
    </vt:vector>
  </TitlesOfParts>
  <Manager/>
  <Company>SereneVoyage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서상원</cp:lastModifiedBy>
  <cp:revision>470</cp:revision>
  <dcterms:created xsi:type="dcterms:W3CDTF">2007-05-16T01:38:22Z</dcterms:created>
  <dcterms:modified xsi:type="dcterms:W3CDTF">2019-12-03T04:39:04Z</dcterms:modified>
  <cp:version>0906.0100.01</cp:version>
</cp:coreProperties>
</file>